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264" r:id="rId4"/>
    <p:sldId id="266" r:id="rId5"/>
    <p:sldId id="265" r:id="rId6"/>
    <p:sldId id="272" r:id="rId7"/>
    <p:sldId id="271" r:id="rId8"/>
    <p:sldId id="270" r:id="rId9"/>
    <p:sldId id="273" r:id="rId10"/>
    <p:sldId id="274" r:id="rId11"/>
    <p:sldId id="275" r:id="rId12"/>
    <p:sldId id="276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3" r:id="rId21"/>
    <p:sldId id="287" r:id="rId22"/>
    <p:sldId id="288" r:id="rId23"/>
    <p:sldId id="289" r:id="rId24"/>
    <p:sldId id="291" r:id="rId25"/>
  </p:sldIdLst>
  <p:sldSz cx="2743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5401" autoAdjust="0"/>
  </p:normalViewPr>
  <p:slideViewPr>
    <p:cSldViewPr>
      <p:cViewPr>
        <p:scale>
          <a:sx n="100" d="100"/>
          <a:sy n="100" d="100"/>
        </p:scale>
        <p:origin x="4987" y="-6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923" y="-77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09C66B0-1350-4381-9BB4-C9C9AB67CFBC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09C9DEAA-BD07-4644-9A0E-8E5905E722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DFBBC53C-A0C8-4D51-9626-0A739393CC5D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57575" y="693738"/>
            <a:ext cx="138493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9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C9D09413-7F24-4F6F-9401-438E684787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9413-7F24-4F6F-9401-438E6847879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6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1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1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1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2" y="1435101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2DD19-F179-44E8-BF81-4930BE7DF142}" type="datetimeFigureOut">
              <a:rPr lang="en-US" smtClean="0"/>
              <a:pPr/>
              <a:t>4/13/2010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3950-5A0F-4AE0-A5FC-8E4F7F3C83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72600" y="159603"/>
            <a:ext cx="8686800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CARDEROCK SPRINGS ELEMENTARY SCHOOL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  Bethesda, Maryland  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90000"/>
              <a:defRPr/>
            </a:pPr>
            <a:r>
              <a:rPr lang="en-US" sz="2100" kern="0" dirty="0">
                <a:latin typeface="+mn-lt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5200" y="1295400"/>
            <a:ext cx="5334000" cy="417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372600" y="6019800"/>
            <a:ext cx="8686800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Joe Hirsch   |   Construction Management   |   Dr. Magent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1 – BIM 3D MEP Coordination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Potential Advantages of 3D MEP Coordination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Decrease Change Orders &amp; cost increases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Decrease amount of RFI’s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Increase Potential for Prefabrication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Increase Overall Productivity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Decrease Schedule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Automated Process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01200" y="3494544"/>
            <a:ext cx="853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Potential </a:t>
            </a:r>
            <a:r>
              <a:rPr lang="en-US" sz="2400" dirty="0" smtClean="0">
                <a:solidFill>
                  <a:schemeClr val="bg1"/>
                </a:solidFill>
              </a:rPr>
              <a:t>Disadvantages and Resistance to 3D </a:t>
            </a:r>
            <a:r>
              <a:rPr lang="en-US" sz="2400" dirty="0" smtClean="0">
                <a:solidFill>
                  <a:schemeClr val="bg1"/>
                </a:solidFill>
              </a:rPr>
              <a:t>MEP Coordination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Learning </a:t>
            </a:r>
            <a:r>
              <a:rPr lang="en-US" sz="2400" dirty="0" smtClean="0">
                <a:solidFill>
                  <a:schemeClr val="bg1"/>
                </a:solidFill>
              </a:rPr>
              <a:t>Curve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Team Commitment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Cost of Initial </a:t>
            </a:r>
            <a:r>
              <a:rPr lang="en-US" sz="2400" dirty="0" smtClean="0">
                <a:solidFill>
                  <a:schemeClr val="bg1"/>
                </a:solidFill>
              </a:rPr>
              <a:t>Investment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Lack of Resources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2 – Relocation of 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62548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Background of Analysis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Superintendent identified current location restricting to site Utilization in Area B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Potential for Schedule Acceleration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Potential for More Parking and on-site Material Storage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/>
          <p:nvPr/>
        </p:nvPicPr>
        <p:blipFill>
          <a:blip r:embed="rId3" cstate="print"/>
          <a:srcRect l="55286" t="21251" r="6534" b="17071"/>
          <a:stretch>
            <a:fillRect/>
          </a:stretch>
        </p:blipFill>
        <p:spPr bwMode="auto">
          <a:xfrm>
            <a:off x="18897600" y="762000"/>
            <a:ext cx="75565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2 – Relocation of 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New Location Site Analysis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Current Location at High Site Elevation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Requires Deeper Elevation for Correct Inverts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Excavation was approx 25’-30’ deep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New Location would require only 10’ excavation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print"/>
          <a:srcRect l="55405" t="19156" r="5084" b="4270"/>
          <a:stretch>
            <a:fillRect/>
          </a:stretch>
        </p:blipFill>
        <p:spPr bwMode="auto">
          <a:xfrm>
            <a:off x="19431000" y="762000"/>
            <a:ext cx="6381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2 – Relocation of 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915412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Results of New Location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Save about $5,000 in excavation Costs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Better Site Utilization Close to Area B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Ability to Create Additional Parking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 cstate="print"/>
          <a:srcRect l="56418" t="20355" r="7248" b="18365"/>
          <a:stretch>
            <a:fillRect/>
          </a:stretch>
        </p:blipFill>
        <p:spPr bwMode="auto">
          <a:xfrm>
            <a:off x="18745200" y="609600"/>
            <a:ext cx="7977568" cy="53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2 – Relocation of 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Schedule Acceleration Analysis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By moving UGS, work on Substructure B can begin simultaneously with Substructure A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Saves about 20-30 Work Days on Critical Path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General Conditions Savings of about $94,000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Reduces schedule by about 9.1%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/>
          <p:nvPr/>
        </p:nvPicPr>
        <p:blipFill>
          <a:blip r:embed="rId3" cstate="print"/>
          <a:srcRect l="54297" t="37110" r="14688" b="38867"/>
          <a:stretch>
            <a:fillRect/>
          </a:stretch>
        </p:blipFill>
        <p:spPr bwMode="auto">
          <a:xfrm>
            <a:off x="18745200" y="3810000"/>
            <a:ext cx="7772400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64400" y="457200"/>
            <a:ext cx="52768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Connector 30"/>
          <p:cNvCxnSpPr/>
          <p:nvPr/>
        </p:nvCxnSpPr>
        <p:spPr>
          <a:xfrm rot="5400000">
            <a:off x="18173700" y="2324100"/>
            <a:ext cx="2743200" cy="1143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24307800" y="2286000"/>
            <a:ext cx="2667000" cy="1143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601200" y="3582412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Management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Addition of an Assistant Superintendent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Materials Procurement &amp; Supply Chain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Additional Crews Needed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Quality Control and Concrete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2 – Relocation of 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Summary of UGS Relocation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More room for materials and parking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Opportunity to Decrease Schedule by 9.1% or 20-30 Days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More Supervision Needed for Quality Control &amp; Coordination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208002"/>
            <a:ext cx="8458200" cy="55399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Analysis 3 – Addition of Solar Panels (Elec. Breadth)</a:t>
            </a:r>
            <a:endParaRPr lang="en-US" sz="30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Background of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Carderock striving to achieve LEED Silver from USGBC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MCPS District dedicated to Sustainable Buildings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Offset electrical Consumption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Energy </a:t>
            </a:r>
            <a:r>
              <a:rPr lang="en-US" sz="2400" dirty="0" smtClean="0">
                <a:solidFill>
                  <a:schemeClr val="bg1"/>
                </a:solidFill>
              </a:rPr>
              <a:t>Prices are on the Rise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01200" y="3886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Goals of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Maximize Solar Energy Generation with available Roof </a:t>
            </a:r>
            <a:r>
              <a:rPr lang="en-US" sz="2400" dirty="0" smtClean="0">
                <a:solidFill>
                  <a:schemeClr val="bg1"/>
                </a:solidFill>
              </a:rPr>
              <a:t>Space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3 – Addition of Solar Panels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Product Selection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Solyndra SL-001-191 Solar Panel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Cylindrical In Shape – Collects Direct, Indirect, and Reflected Light</a:t>
            </a:r>
          </a:p>
          <a:p>
            <a:pPr lvl="2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Takes Advantage of the white “cool roof” @ Carderock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Requires little structural considerations – no protrusions through roof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Weighs 68lb making installations easier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0" y="295882"/>
            <a:ext cx="4464050" cy="572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6400"/>
            <a:ext cx="3955688" cy="296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3 – Addition of Solar Panels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145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25000" y="798016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Determine Available Roof Space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Amount of Panels Used is 990 Panels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660 Panels on A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330 Between B &amp; Gym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Three Arrays of 330 Panels will be used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PVPowered 75 kW inverter for each array 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66 Parallel Strings of 5 Panels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Amtec Solar Combiner Used to group strings together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Load = 36 strings @ 540 A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2 Combiners Per Array of 330 Panels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7250" y="914400"/>
            <a:ext cx="55435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601200" y="49485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25000" y="481947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#2 AWG Conductor used to carry load to Electrical Room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Rating of 106.6A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Carried in ½” EMT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19600" y="739676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LEED Design Considerations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Potentially Can add 2-7 credits in “Optimizing Energy Performance”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Possibly can push rating to LEED Gold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6934200" y="36576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/>
          <p:nvPr/>
        </p:nvPicPr>
        <p:blipFill>
          <a:blip r:embed="rId3" cstate="print"/>
          <a:srcRect l="21131" t="26087" r="42190" b="58146"/>
          <a:stretch>
            <a:fillRect/>
          </a:stretch>
        </p:blipFill>
        <p:spPr bwMode="auto">
          <a:xfrm>
            <a:off x="18821400" y="609600"/>
            <a:ext cx="7715250" cy="20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3 – Addition of Solar Panels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145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25000" y="7575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Output and Payback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01200" y="49485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19050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National Center for Education Statistics study in 1998 reported that a public educational facility stands for 42 Years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745200" y="327660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Recommendation &amp; Conclusions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Approx. $32,000 saved annually on energy Costs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Simple Payback between 21-29 Years less than Building lifetime of 42 Years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Feasible if Budget Allows Initial Investment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679400" y="1143000"/>
            <a:ext cx="762000" cy="1524000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/>
          <p:nvPr/>
        </p:nvPicPr>
        <p:blipFill>
          <a:blip r:embed="rId4" cstate="print"/>
          <a:srcRect l="21240" t="26074" r="32254" b="34222"/>
          <a:stretch>
            <a:fillRect/>
          </a:stretch>
        </p:blipFill>
        <p:spPr bwMode="auto">
          <a:xfrm>
            <a:off x="9677400" y="1263904"/>
            <a:ext cx="7860030" cy="483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ounded Rectangle 32"/>
          <p:cNvSpPr/>
          <p:nvPr/>
        </p:nvSpPr>
        <p:spPr>
          <a:xfrm>
            <a:off x="15316200" y="5791200"/>
            <a:ext cx="2209800" cy="304800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72600" y="177225"/>
            <a:ext cx="86868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Presentation Outline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77600" y="914400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 Relocation of Underground  Storm Water Retention System (UGS)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 Solar Panel Analysis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 Conclusions</a:t>
            </a:r>
          </a:p>
          <a:p>
            <a:pPr marL="400050" indent="-400050">
              <a:buAutoNum type="romanUcPeriod"/>
            </a:pPr>
            <a:r>
              <a:rPr lang="en-US" sz="3200" dirty="0" smtClean="0">
                <a:solidFill>
                  <a:schemeClr val="bg1"/>
                </a:solidFill>
              </a:rPr>
              <a:t> Questions &amp;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4 – Structural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80408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Background of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Gym and Multipurpose Room have Load Bearing Concrete Masonry Unit Walls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Steel truss rest on the walls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Multiple Contractors Rely on Each Other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01200" y="345954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Goals of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Change system to Steel columns and beams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Minimize Risks to Critical Path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Increase Constructability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9964400" y="672814"/>
            <a:ext cx="5454650" cy="5270786"/>
            <a:chOff x="19964400" y="672814"/>
            <a:chExt cx="5454650" cy="5270786"/>
          </a:xfrm>
        </p:grpSpPr>
        <p:grpSp>
          <p:nvGrpSpPr>
            <p:cNvPr id="34" name="Group 33"/>
            <p:cNvGrpSpPr/>
            <p:nvPr/>
          </p:nvGrpSpPr>
          <p:grpSpPr>
            <a:xfrm>
              <a:off x="19964400" y="672814"/>
              <a:ext cx="5454650" cy="5270786"/>
              <a:chOff x="19964400" y="672814"/>
              <a:chExt cx="5454650" cy="527078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9964400" y="672814"/>
                <a:ext cx="5454650" cy="5270786"/>
                <a:chOff x="19964400" y="672814"/>
                <a:chExt cx="5454650" cy="5270786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964400" y="672814"/>
                  <a:ext cx="5454650" cy="52707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Rounded Rectangle 28"/>
                <p:cNvSpPr/>
                <p:nvPr/>
              </p:nvSpPr>
              <p:spPr>
                <a:xfrm>
                  <a:off x="22783800" y="1828800"/>
                  <a:ext cx="1295400" cy="914400"/>
                </a:xfrm>
                <a:prstGeom prst="roundRect">
                  <a:avLst/>
                </a:prstGeom>
                <a:solidFill>
                  <a:srgbClr val="FFFF00">
                    <a:alpha val="35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4079200" y="3048000"/>
                  <a:ext cx="1066800" cy="1447800"/>
                </a:xfrm>
                <a:prstGeom prst="roundRect">
                  <a:avLst/>
                </a:prstGeom>
                <a:solidFill>
                  <a:srgbClr val="FFFF00">
                    <a:alpha val="35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23088600" y="2057400"/>
                <a:ext cx="838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GYM</a:t>
                </a:r>
                <a:endParaRPr lang="en-US" sz="2000" b="1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4307800" y="35622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MPR</a:t>
              </a:r>
              <a:endParaRPr 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4 – Structural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4540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Design &amp;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Load and Resistance Factored Design (LRFD)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50" y="509218"/>
            <a:ext cx="4743450" cy="490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33"/>
          <p:cNvGrpSpPr/>
          <p:nvPr/>
        </p:nvGrpSpPr>
        <p:grpSpPr>
          <a:xfrm>
            <a:off x="10744200" y="1685925"/>
            <a:ext cx="5562600" cy="3876675"/>
            <a:chOff x="10744200" y="1828800"/>
            <a:chExt cx="5562600" cy="38766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44200" y="1828800"/>
              <a:ext cx="5562600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4706600" y="2667000"/>
              <a:ext cx="9906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79605" t="26316" r="14638" b="64473"/>
          <a:stretch>
            <a:fillRect/>
          </a:stretch>
        </p:blipFill>
        <p:spPr bwMode="auto">
          <a:xfrm>
            <a:off x="14782800" y="2667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10744200" y="55581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GYM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497800" y="54819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Multipurpose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4 – Structural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37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Cost and Schedule Analysis</a:t>
            </a:r>
          </a:p>
        </p:txBody>
      </p:sp>
      <p:pic>
        <p:nvPicPr>
          <p:cNvPr id="30" name="Picture 2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200" y="1676400"/>
            <a:ext cx="8088630" cy="26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83400" y="1230630"/>
            <a:ext cx="6324600" cy="379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16002000" y="3276600"/>
            <a:ext cx="1600200" cy="381000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CONCLUSIONS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3021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BIM 3D MEP COORDINATION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Decrease Change Orders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Increase Productivity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RELOCATE UNDERGROUND STORM RETENTION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Save 20-30 Days on Critical Path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$94,000 General Conditions Savings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ADDITION OF SOLAR PHOTOVOLTAIC PANELS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Offsets $32,000 on Energy Bill Annually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CHANGE STRUCTURAL SYSTEM IN GYM &amp; MPR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Saves $55,000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Decrease Schedule by 12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Questions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8669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Questions &amp; Answers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7250" y="1466850"/>
            <a:ext cx="28575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745200" y="228600"/>
            <a:ext cx="78486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Acknowledgements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45200" y="973753"/>
            <a:ext cx="7848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My Parents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All of my friends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Meghan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Buck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Penn State Faculty &amp; Thesis Advisors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Bryan Bailey, Hess Construction + Engineering Services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Dave Gauthier, Hess Construction + Engineering Services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Kristin DiStefano, Hess Construction + Engineering Services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Kassia Aaron, Hess Construction + Engineering Services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Montgomery County Public Schools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BeeryRio Architect + Interiors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 Overview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0" y="838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Location: Bethesda, Maryland</a:t>
            </a:r>
          </a:p>
          <a:p>
            <a:pPr algn="ctr"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Owner: Montgomery County Public Schools</a:t>
            </a:r>
          </a:p>
          <a:p>
            <a:pPr algn="ctr"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CM @ Risk: Hess Construction + Engineering Services </a:t>
            </a:r>
          </a:p>
        </p:txBody>
      </p:sp>
      <p:pic>
        <p:nvPicPr>
          <p:cNvPr id="31" name="Picture 30" descr="MCP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62284" y="3048000"/>
            <a:ext cx="2154632" cy="1373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/>
          <p:cNvPicPr/>
          <p:nvPr/>
        </p:nvPicPr>
        <p:blipFill>
          <a:blip r:embed="rId4" cstate="print"/>
          <a:srcRect l="51763" t="16000" r="30128" b="71200"/>
          <a:stretch>
            <a:fillRect/>
          </a:stretch>
        </p:blipFill>
        <p:spPr bwMode="auto">
          <a:xfrm>
            <a:off x="14020800" y="3124200"/>
            <a:ext cx="3227788" cy="110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9601200" y="4572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Goal: Modernize Carderock Springs Elementary School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New Building is 80,121 ft^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6" name="Picture 25" descr="Aerial June 27.jpg"/>
          <p:cNvPicPr>
            <a:picLocks noChangeAspect="1"/>
          </p:cNvPicPr>
          <p:nvPr/>
        </p:nvPicPr>
        <p:blipFill>
          <a:blip r:embed="rId5" cstate="print"/>
          <a:srcRect l="15000" t="562" b="3558"/>
          <a:stretch>
            <a:fillRect/>
          </a:stretch>
        </p:blipFill>
        <p:spPr>
          <a:xfrm rot="21113683">
            <a:off x="19177326" y="862513"/>
            <a:ext cx="2647940" cy="1993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erial Aug 23 2009.jpg"/>
          <p:cNvPicPr>
            <a:picLocks noChangeAspect="1"/>
          </p:cNvPicPr>
          <p:nvPr/>
        </p:nvPicPr>
        <p:blipFill>
          <a:blip r:embed="rId6" cstate="print"/>
          <a:srcRect l="26679" t="7500" b="5000"/>
          <a:stretch>
            <a:fillRect/>
          </a:stretch>
        </p:blipFill>
        <p:spPr>
          <a:xfrm rot="523263">
            <a:off x="19420087" y="3461251"/>
            <a:ext cx="2593034" cy="2064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 descr="Aerial Mar 20 2010.jpg"/>
          <p:cNvPicPr>
            <a:picLocks noChangeAspect="1"/>
          </p:cNvPicPr>
          <p:nvPr/>
        </p:nvPicPr>
        <p:blipFill>
          <a:blip r:embed="rId7" cstate="print"/>
          <a:srcRect l="12727" r="7273" b="15455"/>
          <a:stretch>
            <a:fillRect/>
          </a:stretch>
        </p:blipFill>
        <p:spPr>
          <a:xfrm rot="10454685" flipH="1" flipV="1">
            <a:off x="23191494" y="3275893"/>
            <a:ext cx="3136490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 Overview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0" y="8382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COST AND SCHEDULE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Approximate cost = $21.3 Million GMP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Construction Schedule is 20.5 Months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Demolition Started October 2008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Owner Receives Building July 7, 2010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Must complete for start of school year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1371600" lvl="2" indent="-457200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 cstate="print"/>
          <a:srcRect l="64314" t="20530" r="14919" b="12594"/>
          <a:stretch>
            <a:fillRect/>
          </a:stretch>
        </p:blipFill>
        <p:spPr bwMode="auto">
          <a:xfrm>
            <a:off x="4724400" y="838200"/>
            <a:ext cx="35242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/>
          <p:nvPr/>
        </p:nvPicPr>
        <p:blipFill>
          <a:blip r:embed="rId4" cstate="print"/>
          <a:srcRect l="52978" t="18966" r="28570" b="41434"/>
          <a:stretch>
            <a:fillRect/>
          </a:stretch>
        </p:blipFill>
        <p:spPr bwMode="auto">
          <a:xfrm>
            <a:off x="20040600" y="1219200"/>
            <a:ext cx="4685854" cy="402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 Overview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0" y="914400"/>
            <a:ext cx="84582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BUILDING SYSTEMS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Steel Superstructure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Shallow Footing Substructure (strip and pier footings)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2-3 Stories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Geothermal heating &amp; cooling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120 Wells @ 520’ Deep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Primarily Masonry Façade w/ CMU backup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Attempting LEED Silver Certification</a:t>
            </a:r>
          </a:p>
        </p:txBody>
      </p:sp>
      <p:pic>
        <p:nvPicPr>
          <p:cNvPr id="28" name="Picture 27" descr="Geothermal Drilling &amp; Trenching.jpg"/>
          <p:cNvPicPr>
            <a:picLocks noChangeAspect="1"/>
          </p:cNvPicPr>
          <p:nvPr/>
        </p:nvPicPr>
        <p:blipFill>
          <a:blip r:embed="rId3" cstate="print"/>
          <a:srcRect l="7813" b="29167"/>
          <a:stretch>
            <a:fillRect/>
          </a:stretch>
        </p:blipFill>
        <p:spPr>
          <a:xfrm>
            <a:off x="22479000" y="3581400"/>
            <a:ext cx="3886200" cy="2239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TextBox 29"/>
          <p:cNvSpPr txBox="1"/>
          <p:nvPr/>
        </p:nvSpPr>
        <p:spPr>
          <a:xfrm>
            <a:off x="24231600" y="3200400"/>
            <a:ext cx="2362200" cy="28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Geothermal Drilling and Trenching</a:t>
            </a:r>
          </a:p>
        </p:txBody>
      </p:sp>
      <p:pic>
        <p:nvPicPr>
          <p:cNvPr id="32" name="Picture 31" descr="Leed sil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2133600"/>
            <a:ext cx="2438400" cy="24384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8821577" y="788559"/>
            <a:ext cx="3232150" cy="2984786"/>
            <a:chOff x="18821577" y="788559"/>
            <a:chExt cx="3232150" cy="2984786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21577" y="788559"/>
              <a:ext cx="3232150" cy="298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ounded Rectangle 40"/>
            <p:cNvSpPr/>
            <p:nvPr/>
          </p:nvSpPr>
          <p:spPr>
            <a:xfrm>
              <a:off x="20421600" y="1066800"/>
              <a:ext cx="1524000" cy="1752600"/>
            </a:xfrm>
            <a:prstGeom prst="round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9354800" y="2819400"/>
              <a:ext cx="2209800" cy="914400"/>
            </a:xfrm>
            <a:prstGeom prst="round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9812000" y="3124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Area 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574000" y="1752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Area B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1 – BIM 3D MEP Coordination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38201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Goals of Analysis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914400" lvl="1" indent="-457200"/>
            <a:r>
              <a:rPr lang="en-US" sz="2400" dirty="0" smtClean="0">
                <a:solidFill>
                  <a:schemeClr val="bg1"/>
                </a:solidFill>
              </a:rPr>
              <a:t>1.	Review Carderock’s 2D Coordination Process</a:t>
            </a:r>
          </a:p>
          <a:p>
            <a:pPr marL="914400" lvl="1" indent="-457200"/>
            <a:endParaRPr lang="en-US" sz="2400" dirty="0" smtClean="0">
              <a:solidFill>
                <a:schemeClr val="bg1"/>
              </a:solidFill>
            </a:endParaRPr>
          </a:p>
          <a:p>
            <a:pPr marL="914400" lvl="1" indent="-457200"/>
            <a:r>
              <a:rPr lang="en-US" sz="2400" dirty="0" smtClean="0">
                <a:solidFill>
                  <a:schemeClr val="bg1"/>
                </a:solidFill>
              </a:rPr>
              <a:t>2.	</a:t>
            </a:r>
            <a:r>
              <a:rPr lang="en-US" sz="2400" dirty="0" smtClean="0">
                <a:solidFill>
                  <a:schemeClr val="bg1"/>
                </a:solidFill>
              </a:rPr>
              <a:t>Overview of General </a:t>
            </a:r>
            <a:r>
              <a:rPr lang="en-US" sz="2400" dirty="0" smtClean="0">
                <a:solidFill>
                  <a:schemeClr val="bg1"/>
                </a:solidFill>
              </a:rPr>
              <a:t>Plan for Implementation of 3D </a:t>
            </a:r>
          </a:p>
          <a:p>
            <a:pPr marL="914400" lvl="1" indent="-457200"/>
            <a:r>
              <a:rPr lang="en-US" sz="2400" dirty="0" smtClean="0">
                <a:solidFill>
                  <a:schemeClr val="bg1"/>
                </a:solidFill>
              </a:rPr>
              <a:t>	MEP Coordination @ </a:t>
            </a:r>
            <a:r>
              <a:rPr lang="en-US" sz="2400" dirty="0" err="1" smtClean="0">
                <a:solidFill>
                  <a:schemeClr val="bg1"/>
                </a:solidFill>
              </a:rPr>
              <a:t>Carderock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914400" lvl="1" indent="-457200"/>
            <a:endParaRPr lang="en-US" sz="2400" dirty="0" smtClean="0">
              <a:solidFill>
                <a:schemeClr val="bg1"/>
              </a:solidFill>
            </a:endParaRPr>
          </a:p>
          <a:p>
            <a:pPr marL="914400" lvl="1" indent="-457200"/>
            <a:r>
              <a:rPr lang="en-US" sz="2400" dirty="0" smtClean="0">
                <a:solidFill>
                  <a:schemeClr val="bg1"/>
                </a:solidFill>
              </a:rPr>
              <a:t>3.	Assess Potential Advantages/Disadvantages of 3D MEP Coordination Process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19200"/>
            <a:ext cx="3167670" cy="408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821400" y="920889"/>
            <a:ext cx="762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What is BIM and 3D MEP Coordination?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“Process in which Clash Detection software is utilized during the coordination process to determine field conflicts by comparing 3D models of building systems.” – PSU CIC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“The goal is to eliminate the major system conflicts prior to  installation.” – PSU CIC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1371600" lvl="2" indent="-457200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1 – BIM 3D MEP Coordination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932557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2D Coordination Process @ Carderock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Separated by Area and Floor Level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Meeting for each separate area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Coordination through Intuition and Experience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3-4 Weeks Coordination Cycle per Area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Project Manager </a:t>
            </a:r>
            <a:r>
              <a:rPr lang="en-US" sz="2400" dirty="0" smtClean="0">
                <a:solidFill>
                  <a:schemeClr val="bg1"/>
                </a:solidFill>
              </a:rPr>
              <a:t>noted majority of time spent on Change Order Management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Change Order Process Approximately 1-2 months</a:t>
            </a:r>
          </a:p>
          <a:p>
            <a:pPr marL="1371600" lvl="2" indent="-457200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/>
          <p:nvPr/>
        </p:nvPicPr>
        <p:blipFill>
          <a:blip r:embed="rId3" cstate="print"/>
          <a:srcRect l="58625" t="24728" r="10447" b="7997"/>
          <a:stretch>
            <a:fillRect/>
          </a:stretch>
        </p:blipFill>
        <p:spPr bwMode="auto">
          <a:xfrm>
            <a:off x="19735800" y="609600"/>
            <a:ext cx="6200596" cy="539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5720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4876800" y="685800"/>
            <a:ext cx="3209924" cy="3048000"/>
            <a:chOff x="4648200" y="1295400"/>
            <a:chExt cx="3800476" cy="381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4648200" y="1295400"/>
              <a:ext cx="3800476" cy="3810000"/>
              <a:chOff x="0" y="457200"/>
              <a:chExt cx="5191125" cy="5029200"/>
            </a:xfrm>
          </p:grpSpPr>
          <p:pic>
            <p:nvPicPr>
              <p:cNvPr id="3073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1697" t="22000" r="12820" b="16400"/>
              <a:stretch>
                <a:fillRect/>
              </a:stretch>
            </p:blipFill>
            <p:spPr bwMode="auto">
              <a:xfrm>
                <a:off x="0" y="457200"/>
                <a:ext cx="5191125" cy="5029200"/>
              </a:xfrm>
              <a:prstGeom prst="rect">
                <a:avLst/>
              </a:prstGeom>
              <a:noFill/>
            </p:spPr>
          </p:pic>
          <p:sp>
            <p:nvSpPr>
              <p:cNvPr id="3074" name="Rectangle 2"/>
              <p:cNvSpPr>
                <a:spLocks noChangeArrowheads="1"/>
              </p:cNvSpPr>
              <p:nvPr/>
            </p:nvSpPr>
            <p:spPr bwMode="auto">
              <a:xfrm>
                <a:off x="38100" y="3505200"/>
                <a:ext cx="4048125" cy="1762125"/>
              </a:xfrm>
              <a:prstGeom prst="rect">
                <a:avLst/>
              </a:prstGeom>
              <a:solidFill>
                <a:srgbClr val="FF0000">
                  <a:alpha val="23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75" name="Rectangle 3"/>
              <p:cNvSpPr>
                <a:spLocks noChangeArrowheads="1"/>
              </p:cNvSpPr>
              <p:nvPr/>
            </p:nvSpPr>
            <p:spPr bwMode="auto">
              <a:xfrm>
                <a:off x="2943225" y="762000"/>
                <a:ext cx="1914525" cy="2695575"/>
              </a:xfrm>
              <a:prstGeom prst="rect">
                <a:avLst/>
              </a:prstGeom>
              <a:solidFill>
                <a:srgbClr val="92D050">
                  <a:alpha val="25000"/>
                </a:srgbClr>
              </a:solidFill>
              <a:ln w="9525">
                <a:solidFill>
                  <a:srgbClr val="92D05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648200" y="243840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AREA A</a:t>
              </a:r>
              <a:endParaRPr lang="en-US" sz="2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24400" y="152400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AREA B</a:t>
              </a:r>
              <a:endParaRPr lang="en-US" sz="2800" b="1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6200000" flipH="1">
              <a:off x="5273261" y="3196810"/>
              <a:ext cx="400050" cy="2623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181924" y="1962150"/>
              <a:ext cx="447477" cy="28575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/>
          <p:nvPr/>
        </p:nvPicPr>
        <p:blipFill>
          <a:blip r:embed="rId5" cstate="print"/>
          <a:srcRect l="65905" t="40421" r="15492" b="36035"/>
          <a:stretch>
            <a:fillRect/>
          </a:stretch>
        </p:blipFill>
        <p:spPr bwMode="auto">
          <a:xfrm>
            <a:off x="4724400" y="3810000"/>
            <a:ext cx="3505202" cy="213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1 – BIM 3D MEP Coordination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950416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3D MEP Coordination Process w/ CM @ Risk Delivery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Prequalify Contractors based on capabilities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CM Creates Contract Specific 3D Modeling Requirements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Must define who will model, what to model, level of detail, and software compatibility requirements</a:t>
            </a:r>
          </a:p>
          <a:p>
            <a:pPr lvl="2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Contractors: Create Models, Upload to FTP, </a:t>
            </a:r>
          </a:p>
          <a:p>
            <a:pPr lvl="2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CM: Integrate Model, Run Clash Detection, Distribute Reports</a:t>
            </a:r>
          </a:p>
          <a:p>
            <a:pPr lvl="2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Meetings to crease solutions to conflicts</a:t>
            </a:r>
          </a:p>
        </p:txBody>
      </p:sp>
      <p:pic>
        <p:nvPicPr>
          <p:cNvPr id="26" name="Picture 25"/>
          <p:cNvPicPr/>
          <p:nvPr/>
        </p:nvPicPr>
        <p:blipFill>
          <a:blip r:embed="rId3" cstate="print"/>
          <a:srcRect l="50810" t="23410" r="1852" b="19364"/>
          <a:stretch>
            <a:fillRect/>
          </a:stretch>
        </p:blipFill>
        <p:spPr bwMode="auto">
          <a:xfrm>
            <a:off x="18745200" y="1066800"/>
            <a:ext cx="7924800" cy="38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8800" y="177225"/>
            <a:ext cx="8458200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Analysis 1 – BIM 3D MEP Coordination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790700" y="3162300"/>
            <a:ext cx="5105400" cy="0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1600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Project Overview</a:t>
            </a:r>
          </a:p>
          <a:p>
            <a:pPr marL="400050" indent="-400050">
              <a:buAutoNum type="romanUcPeriod"/>
            </a:pPr>
            <a:r>
              <a:rPr lang="en-US" b="1" dirty="0" smtClean="0">
                <a:solidFill>
                  <a:srgbClr val="0070C0"/>
                </a:solidFill>
              </a:rPr>
              <a:t>BIM 3D MEP Coordination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Relocation of Underground Storm Water Retention System (UGS)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Solar Panel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Structural Analysis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897553"/>
            <a:ext cx="8305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3D MEP Considerations if Implemented @ Carderock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What trades?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What are the trades capabilities?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When to start coordination process?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marL="1371600" lvl="2" indent="-457200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888200" y="91440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 Trades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Steel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Mechanical/HVAC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Plumbing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Electrical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Fire Protection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  <a:p>
            <a:pPr marL="1371600" lvl="2" indent="-457200"/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1778</Words>
  <Application>Microsoft Office PowerPoint</Application>
  <PresentationFormat>Custom</PresentationFormat>
  <Paragraphs>443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PSUCOE</dc:creator>
  <cp:lastModifiedBy>Joe Hirsch</cp:lastModifiedBy>
  <cp:revision>163</cp:revision>
  <dcterms:created xsi:type="dcterms:W3CDTF">2010-03-25T15:34:35Z</dcterms:created>
  <dcterms:modified xsi:type="dcterms:W3CDTF">2010-04-13T16:19:17Z</dcterms:modified>
</cp:coreProperties>
</file>